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14"/>
  </p:notesMasterIdLst>
  <p:sldIdLst>
    <p:sldId id="257" r:id="rId5"/>
    <p:sldId id="298" r:id="rId6"/>
    <p:sldId id="258" r:id="rId7"/>
    <p:sldId id="312" r:id="rId8"/>
    <p:sldId id="311" r:id="rId9"/>
    <p:sldId id="313" r:id="rId10"/>
    <p:sldId id="314" r:id="rId11"/>
    <p:sldId id="300" r:id="rId12"/>
    <p:sldId id="276" r:id="rId13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Myriad Web Pro" panose="020B0503030403020204" pitchFamily="34" charset="77"/>
      <p:regular r:id="rId19"/>
      <p:bold r:id="rId20"/>
      <p:italic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4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Williams, Justin (CDC/DDPHSIS/CGH/OD)" initials="WJ(" lastIdx="2" clrIdx="2">
    <p:extLst>
      <p:ext uri="{19B8F6BF-5375-455C-9EA6-DF929625EA0E}">
        <p15:presenceInfo xmlns:p15="http://schemas.microsoft.com/office/powerpoint/2012/main" userId="S::ayq8@cdc.gov::240684ac-3441-4623-bf1e-579498e4b60a" providerId="AD"/>
      </p:ext>
    </p:extLst>
  </p:cmAuthor>
  <p:cmAuthor id="4" name="Albert, Alison P. (CDC/DDID/NCIRD/DBD)" initials="AAP(" lastIdx="5" clrIdx="3">
    <p:extLst>
      <p:ext uri="{19B8F6BF-5375-455C-9EA6-DF929625EA0E}">
        <p15:presenceInfo xmlns:p15="http://schemas.microsoft.com/office/powerpoint/2012/main" userId="S::aqp0@cdc.gov::2ab78858-ca7c-445e-b152-4f05717733a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2" autoAdjust="0"/>
    <p:restoredTop sz="72956" autoAdjust="0"/>
  </p:normalViewPr>
  <p:slideViewPr>
    <p:cSldViewPr snapToGrid="0">
      <p:cViewPr varScale="1">
        <p:scale>
          <a:sx n="104" d="100"/>
          <a:sy n="104" d="100"/>
        </p:scale>
        <p:origin x="228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8/8/21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6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14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3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47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6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C131138-E77E-EC43-AA41-66878DD0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65" y="3841750"/>
            <a:ext cx="869535" cy="62865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DEF69D4-1CDD-3B46-91BA-2C4BE25B34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697445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A0FF5DB-36CF-D14E-BEC9-5D0D6EA0C755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La marca “CDC” pertenece al Departamento de Salud y Servicios Humanos de EE. UU y se usa con permiso.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s-ES" sz="8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El uso de este logo no implica la aprobación por parte de HHS o CDC de ningún producto, servicio o empresa en particular.</a:t>
            </a:r>
            <a:endParaRPr lang="es-E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n-US" sz="1200" dirty="0">
              <a:solidFill>
                <a:srgbClr val="2D2D2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pic>
        <p:nvPicPr>
          <p:cNvPr id="19" name="Picture 18" descr="A picture containing food&#10;&#10;Description automatically generated">
            <a:extLst>
              <a:ext uri="{FF2B5EF4-FFF2-40B4-BE49-F238E27FC236}">
                <a16:creationId xmlns:a16="http://schemas.microsoft.com/office/drawing/2014/main" id="{008B5863-1264-AC43-B7C3-F3DE40DE96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DFF5F0F-B626-AF4D-8260-C1C025CB9B6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0BB39E9-8388-974E-9726-032F9C03F7A0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0C9011F-7514-6040-A830-4DD54B7F8A41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A picture containing food&#10;&#10;Description automatically generated">
            <a:extLst>
              <a:ext uri="{FF2B5EF4-FFF2-40B4-BE49-F238E27FC236}">
                <a16:creationId xmlns:a16="http://schemas.microsoft.com/office/drawing/2014/main" id="{BB7B8C12-0AC1-0B44-B2C9-0DC2E78091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9B86D37-AC6F-204A-8F33-0B1F369D93DD}"/>
              </a:ext>
            </a:extLst>
          </p:cNvPr>
          <p:cNvSpPr/>
          <p:nvPr userDrawn="1"/>
        </p:nvSpPr>
        <p:spPr>
          <a:xfrm>
            <a:off x="914400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A picture containing food&#10;&#10;Description automatically generated">
            <a:extLst>
              <a:ext uri="{FF2B5EF4-FFF2-40B4-BE49-F238E27FC236}">
                <a16:creationId xmlns:a16="http://schemas.microsoft.com/office/drawing/2014/main" id="{FBFEC73D-5949-B243-B329-FA0793A877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10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711E41E-E54C-B74B-929C-C2184496F426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4CC194F1-5663-CF41-A895-CAC3FC8F5C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7414F5-9469-A449-B253-A35E1DDD2C0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65FD73E-1106-524F-8B38-1DC3C72069E6}"/>
              </a:ext>
            </a:extLst>
          </p:cNvPr>
          <p:cNvSpPr/>
          <p:nvPr userDrawn="1"/>
        </p:nvSpPr>
        <p:spPr>
          <a:xfrm>
            <a:off x="1886913" y="4019550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52620D11-ED5B-F04C-9B29-65636F892D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440924" y="4030406"/>
            <a:ext cx="996875" cy="602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165FEE-C2AD-F04C-AB6A-19498900415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24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s-ES" sz="1200" b="0" i="0" u="none" strike="noStrike" cap="none" dirty="0">
                <a:solidFill>
                  <a:srgbClr val="2D2D2D"/>
                </a:solidFill>
                <a:latin typeface="Calibri"/>
                <a:ea typeface="Calibri"/>
                <a:cs typeface="Calibri"/>
                <a:sym typeface="Calibri"/>
              </a:rPr>
              <a:t>Los resultados y conclusiones de este informe corresponden a sus autores y no necesariamente representan la postura oficial de los Centros de Control y Prevención de Enfermedades.</a:t>
            </a:r>
            <a:endParaRPr lang="en-US" sz="1200" dirty="0">
              <a:solidFill>
                <a:srgbClr val="2D2D2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A066A1FC-CEDB-8F4E-BF5E-FE6CBB01B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6066692" y="4354414"/>
            <a:ext cx="842588" cy="510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3376CDB-4925-7C45-8F65-0B13D81F5E9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631" y="4866336"/>
            <a:ext cx="875574" cy="121925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2833F6B6-DE73-BF4D-B0D7-64EE52BCF60A}"/>
              </a:ext>
            </a:extLst>
          </p:cNvPr>
          <p:cNvSpPr/>
          <p:nvPr userDrawn="1"/>
        </p:nvSpPr>
        <p:spPr>
          <a:xfrm>
            <a:off x="7404921" y="4409128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bitstream/handle/10665/277191/9789241515122-eng.pdf?sequence=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who.int/publications/i/item/framework-for-a-public-health-emergency-operations-centr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 dirty="0">
                <a:solidFill>
                  <a:schemeClr val="bg2"/>
                </a:solidFill>
              </a:rPr>
              <a:t>Desactivación del </a:t>
            </a:r>
            <a:r>
              <a:rPr lang="es-ES" dirty="0">
                <a:solidFill>
                  <a:schemeClr val="bg2"/>
                </a:solidFill>
              </a:rPr>
              <a:t>Centro de Operaciones en Emergencia</a:t>
            </a:r>
            <a:r>
              <a:rPr lang="es-x-int-SDL" dirty="0">
                <a:solidFill>
                  <a:schemeClr val="bg2"/>
                </a:solidFill>
              </a:rPr>
              <a:t>: Consideraciones ante </a:t>
            </a:r>
            <a:r>
              <a:rPr lang="es-ES" dirty="0">
                <a:solidFill>
                  <a:schemeClr val="bg2"/>
                </a:solidFill>
              </a:rPr>
              <a:t>la COVID</a:t>
            </a:r>
            <a:r>
              <a:rPr lang="es-x-int-SDL" dirty="0">
                <a:solidFill>
                  <a:schemeClr val="bg2"/>
                </a:solidFill>
              </a:rPr>
              <a:t>-19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Objetivos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Explicar el proceso de desactivación del </a:t>
            </a:r>
            <a:r>
              <a:rPr lang="es-ES" dirty="0"/>
              <a:t>Centro de Operaciones en Emergencia</a:t>
            </a:r>
            <a:r>
              <a:rPr lang="es-x-int-SDL" dirty="0"/>
              <a:t> (EOC, por sus siglas en inglés) en el contexto de la respuesta a</a:t>
            </a:r>
            <a:r>
              <a:rPr lang="es-ES" dirty="0"/>
              <a:t> </a:t>
            </a:r>
            <a:r>
              <a:rPr lang="es-x-int-SDL" dirty="0"/>
              <a:t>l</a:t>
            </a:r>
            <a:r>
              <a:rPr lang="es-ES" dirty="0"/>
              <a:t>a</a:t>
            </a:r>
            <a:r>
              <a:rPr lang="es-x-int-SDL" dirty="0"/>
              <a:t> COVID-19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Debatir sobre posibles indicadores para la desactivación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Describir la transición del EOC a los esfuerzos de recuperación</a:t>
            </a:r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Desactivación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Desactivación de un EOC</a:t>
            </a:r>
          </a:p>
          <a:p>
            <a:pPr lvl="1">
              <a:buClr>
                <a:srgbClr val="006A71"/>
              </a:buClr>
            </a:pPr>
            <a:r>
              <a:rPr lang="es-x-int-SDL"/>
              <a:t>Se relaciona con el cese progresivo de las actividades cuando la emergencia está bajo control.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Es un proceso que debe ocurrir cuando se exhibe la transición de la emergencia a un nivel previo al incidente. </a:t>
            </a:r>
          </a:p>
          <a:p>
            <a:pPr lvl="1">
              <a:buClr>
                <a:srgbClr val="006A71"/>
              </a:buClr>
            </a:pPr>
            <a:r>
              <a:rPr lang="es-x-int-SDL"/>
              <a:t>Debe culminar con el informe de la evaluación posterior al incidente para evaluar las áreas a mejorar (es decir, la revisión posterior a las medidas). 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Desactivación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/>
              <a:t>La desactivación del EOC es un proceso que comienza mientras el EOC está activado y requiere la atención del personal del EOC durante la fase de respuesta ante la emergencia de salud pública.</a:t>
            </a:r>
          </a:p>
          <a:p>
            <a:pPr>
              <a:buClr>
                <a:srgbClr val="006A71"/>
              </a:buClr>
            </a:pPr>
            <a:r>
              <a:rPr lang="es-x-int-SDL"/>
              <a:t>El objetivo de un EOC es alcanzar la desactivación, porque esto indica que la amenaza de salud pública se ha estabilizado.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07986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Indicadores de desactivación del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Durante la fase de respuesta, habrá indicadores que alienten la transición a actividades de recuperación a largo plazo (por ejemplo, administración del programa, vigilancia, comunicación del riesgo). 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Para </a:t>
            </a:r>
            <a:r>
              <a:rPr lang="es-ES" dirty="0"/>
              <a:t>la COVID</a:t>
            </a:r>
            <a:r>
              <a:rPr lang="es-x-int-SDL" dirty="0"/>
              <a:t>-19, algunos indicadores pueden ser: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Ya no se requiere la participación de diferentes departamentos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El brote se limita a unas pocas áreas y hay pocos casos nuevos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Todos los casos se relacionan con cadenas de transmisión conocidas</a:t>
            </a:r>
          </a:p>
          <a:p>
            <a:pPr lvl="1">
              <a:buClr>
                <a:srgbClr val="006A71"/>
              </a:buClr>
            </a:pPr>
            <a:r>
              <a:rPr lang="es-x-int-SDL" dirty="0"/>
              <a:t>El brote ya no se considera una amenaza de la salud pública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Transición del EOC a la recuperación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sz="1950" dirty="0"/>
              <a:t>La transición de la respuesta a la recuperación requiere un plan de desactivación del EOC que guíe las operaciones de recuperación de manera ordenada. </a:t>
            </a:r>
          </a:p>
          <a:p>
            <a:pPr>
              <a:buClr>
                <a:srgbClr val="006A71"/>
              </a:buClr>
            </a:pPr>
            <a:r>
              <a:rPr lang="es-x-int-SDL" sz="1950" dirty="0"/>
              <a:t>Las siguientes medidas guiarán la transición (continúa en la próxima diapositiva):</a:t>
            </a:r>
          </a:p>
          <a:p>
            <a:pPr lvl="1">
              <a:buClr>
                <a:srgbClr val="006A71"/>
              </a:buClr>
            </a:pPr>
            <a:r>
              <a:rPr lang="es-x-int-SDL" sz="1950" dirty="0"/>
              <a:t>Identificar las actividades clave que deben mantenerse mientras dure el brote </a:t>
            </a:r>
            <a:r>
              <a:rPr lang="es-ES" sz="1950" dirty="0"/>
              <a:t>de la COVID</a:t>
            </a:r>
            <a:r>
              <a:rPr lang="es-x-int-SDL" sz="1950" dirty="0"/>
              <a:t>-19, que incluye las divisiones para administrar las actividades a futuro (es decir, después de la desactivación del EOC). </a:t>
            </a:r>
          </a:p>
          <a:p>
            <a:pPr lvl="1">
              <a:buClr>
                <a:srgbClr val="006A71"/>
              </a:buClr>
            </a:pPr>
            <a:r>
              <a:rPr lang="es-x-int-SDL" sz="1950" dirty="0"/>
              <a:t>Las iniciativas específicas del incidente que comenzaron como parte de la respuesta deben cambiar a los programas de atenuación y prevención para su continuación. </a:t>
            </a:r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1608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Transición del EOC a la recuperación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457200" lvl="1" indent="0">
              <a:buClr>
                <a:srgbClr val="006A71"/>
              </a:buClr>
              <a:buNone/>
            </a:pPr>
            <a:r>
              <a:rPr lang="es-x-int-SDL" sz="1800" dirty="0"/>
              <a:t>(Continúa de la diapositiva anterior)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Recuperar las interrupciones de la cadena de abastecimiento (equipo de protección personal (PPE, por sus siglas en inglés), suministros para pruebas, etc.) y normalizar los procedimientos operativos estandarizados (SOP).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Los recursos y equipos conseguidos para la respuesta deben contabilizarse y devolverse. </a:t>
            </a:r>
          </a:p>
          <a:p>
            <a:pPr lvl="2">
              <a:buClr>
                <a:srgbClr val="006A71"/>
              </a:buClr>
            </a:pPr>
            <a:r>
              <a:rPr lang="es-x-int-SDL" sz="1800" dirty="0"/>
              <a:t>Esto incluye la devolución del personal a sus responsabilidades y sitios laborales previos al incidente. </a:t>
            </a:r>
          </a:p>
          <a:p>
            <a:pPr lvl="1">
              <a:buClr>
                <a:srgbClr val="006A71"/>
              </a:buClr>
            </a:pPr>
            <a:r>
              <a:rPr lang="es-x-int-SDL" sz="1800" dirty="0"/>
              <a:t>Las cuentas financieras creadas para el incidente </a:t>
            </a:r>
            <a:r>
              <a:rPr lang="es-ES" sz="1800" dirty="0"/>
              <a:t>de la COVID</a:t>
            </a:r>
            <a:r>
              <a:rPr lang="es-x-int-SDL" sz="1800" dirty="0"/>
              <a:t>-19 deben darse de baja y cerrarse.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endParaRPr lang="en-US" sz="1950" dirty="0"/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3491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x-int-SDL"/>
              <a:t>Referencias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s-x-int-SDL" dirty="0"/>
              <a:t>WHO (2018) </a:t>
            </a:r>
            <a:r>
              <a:rPr lang="es-x-int-SDL" i="1" dirty="0"/>
              <a:t>Handbook for Developing a Public Health Emergency Operations Centre (Manual para desarrollar un </a:t>
            </a:r>
            <a:r>
              <a:rPr lang="es-ES" i="1" dirty="0"/>
              <a:t>Centro de Operaciones en Emergencia</a:t>
            </a:r>
            <a:r>
              <a:rPr lang="es-x-int-SDL" i="1" dirty="0"/>
              <a:t> para salud pública </a:t>
            </a:r>
            <a:r>
              <a:rPr lang="es-x-int-SDL" dirty="0"/>
              <a:t>de la OMS, 2018</a:t>
            </a:r>
            <a:r>
              <a:rPr lang="es-x-int-SDL" i="1"/>
              <a:t>). </a:t>
            </a:r>
            <a:r>
              <a:rPr lang="es-x-int-SDL">
                <a:hlinkClick r:id="rId3"/>
              </a:rPr>
              <a:t>https</a:t>
            </a:r>
            <a:r>
              <a:rPr lang="es-x-int-SDL" dirty="0">
                <a:hlinkClick r:id="rId3"/>
              </a:rPr>
              <a:t>://apps.who.int/iris/bitstream/handle/10665/277191/9789241515122-eng.pdf?sequence=1</a:t>
            </a:r>
          </a:p>
          <a:p>
            <a:pPr>
              <a:buClr>
                <a:srgbClr val="006A71"/>
              </a:buClr>
            </a:pPr>
            <a:r>
              <a:rPr lang="es-x-int-SDL" dirty="0"/>
              <a:t>WHO (2015) </a:t>
            </a:r>
            <a:r>
              <a:rPr lang="es-x-int-SDL" i="1" dirty="0"/>
              <a:t>Framework for a Public Health Emergency Operations Centres (Marco para Centros de operaciones de emergencia para salud pública </a:t>
            </a:r>
            <a:r>
              <a:rPr lang="es-x-int-SDL" dirty="0"/>
              <a:t>de la OMS, 2015</a:t>
            </a:r>
            <a:r>
              <a:rPr lang="es-x-int-SDL" i="1" dirty="0"/>
              <a:t>).</a:t>
            </a:r>
            <a:r>
              <a:rPr lang="es-x-int-SDL" dirty="0"/>
              <a:t> </a:t>
            </a:r>
            <a:r>
              <a:rPr lang="en-US" dirty="0">
                <a:hlinkClick r:id="rId4"/>
              </a:rPr>
              <a:t>https://www.who.int/publications/i/item/framework-for-a-public-health-emergency-operations-centre</a:t>
            </a: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Catch xmlns="52ff0146-47b4-4d51-8c1c-03266fcd63a2">New Item</Catch>
    <TaxCatchAll xmlns="cd03f174-a395-49eb-8ee9-8d943e22f40d"/>
    <_ip_UnifiedCompliancePolicyProperties xmlns="http://schemas.microsoft.com/sharepoint/v3" xsi:nil="true"/>
    <Status xmlns="52ff0146-47b4-4d51-8c1c-03266fcd63a2">Draft</Status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7032D4-11B9-469C-A821-69C99F7C11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1EED69-1140-472C-A4CE-95899EB62831}">
  <ds:schemaRefs>
    <ds:schemaRef ds:uri="http://purl.org/dc/elements/1.1/"/>
    <ds:schemaRef ds:uri="http://purl.org/dc/dcmitype/"/>
    <ds:schemaRef ds:uri="http://schemas.microsoft.com/office/infopath/2007/PartnerControls"/>
    <ds:schemaRef ds:uri="52ff0146-47b4-4d51-8c1c-03266fcd63a2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cd03f174-a395-49eb-8ee9-8d943e22f40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5495</TotalTime>
  <Words>595</Words>
  <Application>Microsoft Macintosh PowerPoint</Application>
  <PresentationFormat>On-screen Show (16:9)</PresentationFormat>
  <Paragraphs>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Wingdings</vt:lpstr>
      <vt:lpstr>Arial</vt:lpstr>
      <vt:lpstr>Courier New</vt:lpstr>
      <vt:lpstr>Myriad Web Pro</vt:lpstr>
      <vt:lpstr>Master</vt:lpstr>
      <vt:lpstr>Desactivación del Centro de Operaciones en Emergencia: Consideraciones ante la COVID-19</vt:lpstr>
      <vt:lpstr>Objetivos</vt:lpstr>
      <vt:lpstr>Desactivación del EOC</vt:lpstr>
      <vt:lpstr>Desactivación del EOC</vt:lpstr>
      <vt:lpstr>Indicadores de desactivación del EOC</vt:lpstr>
      <vt:lpstr>Transición del EOC a la recuperación</vt:lpstr>
      <vt:lpstr>Transición del EOC a la recuperación</vt:lpstr>
      <vt:lpstr>Referencias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Microsoft Office User</cp:lastModifiedBy>
  <cp:revision>434</cp:revision>
  <dcterms:created xsi:type="dcterms:W3CDTF">2011-03-17T17:43:16Z</dcterms:created>
  <dcterms:modified xsi:type="dcterms:W3CDTF">2021-08-08T04:35:13Z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