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808" r:id="rId4"/>
  </p:sldMasterIdLst>
  <p:notesMasterIdLst>
    <p:notesMasterId r:id="rId14"/>
  </p:notesMasterIdLst>
  <p:sldIdLst>
    <p:sldId id="257" r:id="rId5"/>
    <p:sldId id="298" r:id="rId6"/>
    <p:sldId id="258" r:id="rId7"/>
    <p:sldId id="312" r:id="rId8"/>
    <p:sldId id="311" r:id="rId9"/>
    <p:sldId id="313" r:id="rId10"/>
    <p:sldId id="314" r:id="rId11"/>
    <p:sldId id="300" r:id="rId12"/>
    <p:sldId id="276" r:id="rId13"/>
  </p:sldIdLst>
  <p:sldSz cx="9144000" cy="5143500" type="screen16x9"/>
  <p:notesSz cx="7315200" cy="96012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Myriad Web Pro" panose="020B0503030403020204" pitchFamily="34" charset="77"/>
      <p:regular r:id="rId19"/>
      <p:bold r:id="rId20"/>
      <p:italic r:id="rId21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ire Standley" initials="CS" lastIdx="4" clrIdx="0">
    <p:extLst>
      <p:ext uri="{19B8F6BF-5375-455C-9EA6-DF929625EA0E}">
        <p15:presenceInfo xmlns:p15="http://schemas.microsoft.com/office/powerpoint/2012/main" userId="d824ce3e42cc2a6c" providerId="Windows Live"/>
      </p:ext>
    </p:extLst>
  </p:cmAuthor>
  <p:cmAuthor id="2" name="Bilukha, Oleg (CDC/DDPHSIS/CGH/DGHP)" initials="BO(" lastIdx="4" clrIdx="1">
    <p:extLst>
      <p:ext uri="{19B8F6BF-5375-455C-9EA6-DF929625EA0E}">
        <p15:presenceInfo xmlns:p15="http://schemas.microsoft.com/office/powerpoint/2012/main" userId="S::OBB0-SU@cdc.gov::bfffa739-c4d3-47df-8e1c-5b39b98f2009" providerId="AD"/>
      </p:ext>
    </p:extLst>
  </p:cmAuthor>
  <p:cmAuthor id="3" name="Williams, Justin (CDC/DDPHSIS/CGH/OD)" initials="WJ(" lastIdx="2" clrIdx="2">
    <p:extLst>
      <p:ext uri="{19B8F6BF-5375-455C-9EA6-DF929625EA0E}">
        <p15:presenceInfo xmlns:p15="http://schemas.microsoft.com/office/powerpoint/2012/main" userId="S::ayq8@cdc.gov::240684ac-3441-4623-bf1e-579498e4b60a" providerId="AD"/>
      </p:ext>
    </p:extLst>
  </p:cmAuthor>
  <p:cmAuthor id="4" name="Albert, Alison P. (CDC/DDID/NCIRD/DBD)" initials="AAP(" lastIdx="5" clrIdx="3">
    <p:extLst>
      <p:ext uri="{19B8F6BF-5375-455C-9EA6-DF929625EA0E}">
        <p15:presenceInfo xmlns:p15="http://schemas.microsoft.com/office/powerpoint/2012/main" userId="S::aqp0@cdc.gov::2ab78858-ca7c-445e-b152-4f05717733a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2D2D"/>
    <a:srgbClr val="006A71"/>
    <a:srgbClr val="55BF8B"/>
    <a:srgbClr val="F0A82C"/>
    <a:srgbClr val="292B6E"/>
    <a:srgbClr val="FFFFFF"/>
    <a:srgbClr val="B01519"/>
    <a:srgbClr val="2D2C2C"/>
    <a:srgbClr val="FBAB18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2" autoAdjust="0"/>
    <p:restoredTop sz="95775" autoAdjust="0"/>
  </p:normalViewPr>
  <p:slideViewPr>
    <p:cSldViewPr snapToGrid="0">
      <p:cViewPr varScale="1">
        <p:scale>
          <a:sx n="141" d="100"/>
          <a:sy n="141" d="100"/>
        </p:scale>
        <p:origin x="1208" y="17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2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29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4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7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3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1.fntdata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C03299-4BB1-4AD2-828F-715F084383AD}" type="datetimeFigureOut">
              <a:rPr lang="en-US"/>
              <a:pPr>
                <a:defRPr/>
              </a:pPr>
              <a:t>8/8/21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B38CAEC-4554-485B-9189-C45C7447A4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583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F084AA2-EDF3-41B6-9BD5-4D1331E35CE7}" type="slidenum">
              <a:rPr lang="en-US" altLang="en-US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512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spcBef>
                <a:spcPts val="0"/>
              </a:spcBef>
              <a:spcAft>
                <a:spcPts val="2400"/>
              </a:spcAft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77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577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5659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4146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2385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1471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0367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38CAEC-4554-485B-9189-C45C7447A40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62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8.jpeg"/><Relationship Id="rId7" Type="http://schemas.openxmlformats.org/officeDocument/2006/relationships/image" Target="../media/image4.png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jpg"/><Relationship Id="rId5" Type="http://schemas.openxmlformats.org/officeDocument/2006/relationships/image" Target="../media/image2.emf"/><Relationship Id="rId4" Type="http://schemas.openxmlformats.org/officeDocument/2006/relationships/image" Target="../media/image9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emf"/></Relationships>
</file>

<file path=ppt/slideLayouts/_rels/slideLayout9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8.jpeg"/><Relationship Id="rId7" Type="http://schemas.openxmlformats.org/officeDocument/2006/relationships/image" Target="../media/image4.png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jpg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5F35E44-72CB-4AFA-8DA6-C89EBC957A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210658" y="966372"/>
            <a:ext cx="3684774" cy="347584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314325" y="0"/>
            <a:ext cx="8829676" cy="89557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522515" y="9097"/>
            <a:ext cx="8621486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522515" y="1026256"/>
            <a:ext cx="7617144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rgbClr val="2D2D2D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462555" y="1890634"/>
            <a:ext cx="7617144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rgbClr val="2D2D2D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4EDCE1-A912-48DB-9E58-051F8752A375}"/>
              </a:ext>
            </a:extLst>
          </p:cNvPr>
          <p:cNvSpPr txBox="1"/>
          <p:nvPr userDrawn="1"/>
        </p:nvSpPr>
        <p:spPr>
          <a:xfrm>
            <a:off x="4962089" y="4510542"/>
            <a:ext cx="4181912" cy="400110"/>
          </a:xfrm>
          <a:prstGeom prst="rect">
            <a:avLst/>
          </a:prstGeom>
          <a:solidFill>
            <a:srgbClr val="FBAB18"/>
          </a:solidFill>
        </p:spPr>
        <p:txBody>
          <a:bodyPr wrap="square" rtlCol="0">
            <a:spAutoFit/>
          </a:bodyPr>
          <a:lstStyle/>
          <a:p>
            <a:pPr marL="28575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cdc.gov/coronavirus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900023D-2373-43F5-A4AA-FD7F91255A55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5925BE-9EF0-43F9-9D78-64BD587500CA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245E9D-1A1B-4F74-AD8C-354693087FC0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A0FF5DB-36CF-D14E-BEC9-5D0D6EA0C755}"/>
              </a:ext>
            </a:extLst>
          </p:cNvPr>
          <p:cNvSpPr/>
          <p:nvPr userDrawn="1"/>
        </p:nvSpPr>
        <p:spPr>
          <a:xfrm>
            <a:off x="495300" y="4702175"/>
            <a:ext cx="4457700" cy="352852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r>
              <a:rPr lang="en-US" sz="800" dirty="0">
                <a:solidFill>
                  <a:srgbClr val="2D2D2D"/>
                </a:solidFill>
                <a:latin typeface="Calibri" panose="020F0502020204030204" pitchFamily="34" charset="0"/>
              </a:rPr>
              <a:t>The mark “CDC” is owned by the US Dept. of Health and Human Services and is used with permission.</a:t>
            </a:r>
          </a:p>
          <a:p>
            <a:r>
              <a:rPr lang="en-US" sz="800" dirty="0">
                <a:solidFill>
                  <a:srgbClr val="2D2D2D"/>
                </a:solidFill>
                <a:latin typeface="Calibri" panose="020F0502020204030204" pitchFamily="34" charset="0"/>
              </a:rPr>
              <a:t>Use of this logo is not an endorsement by HHS or CDC of any particular product, service, or enterprise.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B7F1E385-8AAA-6F40-AC01-1316A8A4D6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8071" y="3752495"/>
            <a:ext cx="2202419" cy="779487"/>
          </a:xfrm>
          <a:prstGeom prst="roundRect">
            <a:avLst>
              <a:gd name="adj" fmla="val 20191"/>
            </a:avLst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4440C91-555C-AE4A-8F50-1B5ED95E1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030" y="3832697"/>
            <a:ext cx="869535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13044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The findings and conclusions in this report are those of the authors and do not necessarily represent the official position of the Centers for Disease Control and Prevention.</a:t>
            </a:r>
          </a:p>
        </p:txBody>
      </p:sp>
      <p:pic>
        <p:nvPicPr>
          <p:cNvPr id="4" name="Picture 3" descr="Logos of the U.S. Department of Health and Human Services and the Centers for Disease Control and Prevention." title="Logo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2A43ECC-BBFF-4967-9F45-5667FFC0EE1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543820"/>
          </a:xfrm>
          <a:prstGeom prst="rect">
            <a:avLst/>
          </a:prstGeom>
        </p:spPr>
      </p:pic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A771681B-89BB-1B47-AAFC-EC507E4F7DB2}"/>
              </a:ext>
            </a:extLst>
          </p:cNvPr>
          <p:cNvSpPr/>
          <p:nvPr userDrawn="1"/>
        </p:nvSpPr>
        <p:spPr>
          <a:xfrm>
            <a:off x="5949003" y="4404774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21" descr="A picture containing food&#10;&#10;Description automatically generated">
            <a:extLst>
              <a:ext uri="{FF2B5EF4-FFF2-40B4-BE49-F238E27FC236}">
                <a16:creationId xmlns:a16="http://schemas.microsoft.com/office/drawing/2014/main" id="{348B9B6A-E8E5-734F-A6A7-835D4B17432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7913604" y="4354414"/>
            <a:ext cx="842588" cy="51086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F68C3FF-80E7-7F4C-A47C-FE5F8F78FA4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543" y="4866336"/>
            <a:ext cx="875574" cy="12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65372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685801" y="9097"/>
            <a:ext cx="8458200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685801" y="1061976"/>
            <a:ext cx="7453858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685801" y="1890634"/>
            <a:ext cx="7393898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chemeClr val="tx2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C3D0F8F-59A2-423C-A3F9-4CCC5E04EB88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32F05D3-C03C-45E4-9FA9-D106B2E80059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86CBDE1-9FE4-4D39-8D29-C02C77614B0D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031030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83687F6D-B30D-1643-8754-0E4A0C0FEC33}"/>
              </a:ext>
            </a:extLst>
          </p:cNvPr>
          <p:cNvSpPr/>
          <p:nvPr userDrawn="1"/>
        </p:nvSpPr>
        <p:spPr>
          <a:xfrm>
            <a:off x="150416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16" descr="A picture containing food&#10;&#10;Description automatically generated">
            <a:extLst>
              <a:ext uri="{FF2B5EF4-FFF2-40B4-BE49-F238E27FC236}">
                <a16:creationId xmlns:a16="http://schemas.microsoft.com/office/drawing/2014/main" id="{5E0F9F88-07B6-3447-A4DE-6D099018AFF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887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52743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900402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01C117D-B743-844F-9D2E-44A60DF5CC97}"/>
              </a:ext>
            </a:extLst>
          </p:cNvPr>
          <p:cNvSpPr/>
          <p:nvPr userDrawn="1"/>
        </p:nvSpPr>
        <p:spPr>
          <a:xfrm>
            <a:off x="150416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7" name="Picture 26" descr="A picture containing food&#10;&#10;Description automatically generated">
            <a:extLst>
              <a:ext uri="{FF2B5EF4-FFF2-40B4-BE49-F238E27FC236}">
                <a16:creationId xmlns:a16="http://schemas.microsoft.com/office/drawing/2014/main" id="{8DFBF0AC-D018-8A41-98C2-4070D1F5FD7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887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55104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5838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074D0854-1EDA-6B43-B263-5DC3EFEAA991}"/>
              </a:ext>
            </a:extLst>
          </p:cNvPr>
          <p:cNvSpPr/>
          <p:nvPr userDrawn="1"/>
        </p:nvSpPr>
        <p:spPr>
          <a:xfrm>
            <a:off x="417949" y="4030406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 descr="A picture containing food&#10;&#10;Description automatically generated">
            <a:extLst>
              <a:ext uri="{FF2B5EF4-FFF2-40B4-BE49-F238E27FC236}">
                <a16:creationId xmlns:a16="http://schemas.microsoft.com/office/drawing/2014/main" id="{F46A7CCC-B5D6-8E4B-ABAD-4A63642223A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2912518" y="4030406"/>
            <a:ext cx="996875" cy="6020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58D4E7-5A34-A142-A26C-832B1B455E6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518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0960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1EDB832-85DB-47C2-990D-C76F1161C2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1EE880A-F42C-DF40-AAC3-1279B2188742}"/>
              </a:ext>
            </a:extLst>
          </p:cNvPr>
          <p:cNvSpPr/>
          <p:nvPr userDrawn="1"/>
        </p:nvSpPr>
        <p:spPr>
          <a:xfrm>
            <a:off x="417949" y="4030406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food&#10;&#10;Description automatically generated">
            <a:extLst>
              <a:ext uri="{FF2B5EF4-FFF2-40B4-BE49-F238E27FC236}">
                <a16:creationId xmlns:a16="http://schemas.microsoft.com/office/drawing/2014/main" id="{7B97086B-E0F5-7446-B78E-2A1311D604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2912518" y="4030406"/>
            <a:ext cx="996875" cy="60207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946364D-F459-4B41-B786-5899E6B673A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518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00105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The findings and conclusions in this report are those of the authors and do not necessarily represent the official position of the Centers for Disease Control and Prevention.</a:t>
            </a:r>
          </a:p>
        </p:txBody>
      </p:sp>
      <p:pic>
        <p:nvPicPr>
          <p:cNvPr id="4" name="Picture 3" descr="Logos of the U.S. Department of Health and Human Services and the Centers for Disease Control and Prevention." title="Logo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708E3E0E-8007-4E08-9AE4-D29BCAE7C5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334256" y="175641"/>
            <a:ext cx="3684774" cy="3475844"/>
          </a:xfrm>
          <a:prstGeom prst="rect">
            <a:avLst/>
          </a:prstGeom>
        </p:spPr>
      </p:pic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2659A70C-EFDE-3849-BE8C-8E5F466FF449}"/>
              </a:ext>
            </a:extLst>
          </p:cNvPr>
          <p:cNvSpPr/>
          <p:nvPr userDrawn="1"/>
        </p:nvSpPr>
        <p:spPr>
          <a:xfrm>
            <a:off x="5949003" y="4404774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21" descr="A picture containing food&#10;&#10;Description automatically generated">
            <a:extLst>
              <a:ext uri="{FF2B5EF4-FFF2-40B4-BE49-F238E27FC236}">
                <a16:creationId xmlns:a16="http://schemas.microsoft.com/office/drawing/2014/main" id="{F22FAB41-FC25-F645-A348-2A4160B8C6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7913604" y="4354414"/>
            <a:ext cx="842588" cy="51086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C4E6A35-AFD8-694E-ABD5-FA0C52600638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543" y="4866336"/>
            <a:ext cx="875574" cy="12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84295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69961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24" r:id="rId2"/>
    <p:sldLayoutId id="2147483811" r:id="rId3"/>
    <p:sldLayoutId id="2147483827" r:id="rId4"/>
    <p:sldLayoutId id="2147483815" r:id="rId5"/>
    <p:sldLayoutId id="2147483828" r:id="rId6"/>
    <p:sldLayoutId id="2147483823" r:id="rId7"/>
    <p:sldLayoutId id="2147483826" r:id="rId8"/>
    <p:sldLayoutId id="2147483822" r:id="rId9"/>
    <p:sldLayoutId id="2147483825" r:id="rId10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pps.who.int/iris/bitstream/handle/10665/277191/9789241515122-eng.pdf?sequence=1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who.int/publications/i/item/framework-for-a-public-health-emergency-operations-centre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chemeClr val="bg2"/>
                </a:solidFill>
              </a:rPr>
              <a:t>Deactivating an Emergency Operations Center: COVID-19 Considerations</a:t>
            </a:r>
          </a:p>
        </p:txBody>
      </p:sp>
      <p:pic>
        <p:nvPicPr>
          <p:cNvPr id="7172" name="Picture 6" descr="Logos of the United States Department of Health and Human Services and Centers for Disease Control and Preventi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886325"/>
            <a:ext cx="1905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2782635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Explain the Emergency Operations Center (EOC) deactivation process in the context of the COVID-19 response</a:t>
            </a:r>
          </a:p>
          <a:p>
            <a:pPr>
              <a:buClr>
                <a:srgbClr val="006A71"/>
              </a:buClr>
            </a:pPr>
            <a:r>
              <a:rPr lang="en-US" dirty="0"/>
              <a:t>Discuss possible indicators for deactivation</a:t>
            </a:r>
          </a:p>
          <a:p>
            <a:pPr>
              <a:buClr>
                <a:srgbClr val="006A71"/>
              </a:buClr>
            </a:pPr>
            <a:r>
              <a:rPr lang="en-US" dirty="0"/>
              <a:t>Describe EOC transition to recovery efforts</a:t>
            </a:r>
          </a:p>
        </p:txBody>
      </p:sp>
    </p:spTree>
    <p:extLst>
      <p:ext uri="{BB962C8B-B14F-4D97-AF65-F5344CB8AC3E}">
        <p14:creationId xmlns:p14="http://schemas.microsoft.com/office/powerpoint/2010/main" val="2072529044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EOC Deactivation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Deactivating an EOC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Relates to the progressive cessation of activities as a result of the emergency being under control. 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Is a process that needs to occur as the emergency transitions to a pre-incident level. 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Should culminate in a post-incident assessment report to evaluate areas of improvement (i.e., After Action Review). 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956640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EOC Deactivation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EOC deactivation is a process that begins while the EOC is activated and requires the attention of EOC staff during the response phase of a public health emergency.</a:t>
            </a:r>
          </a:p>
          <a:p>
            <a:pPr>
              <a:buClr>
                <a:srgbClr val="006A71"/>
              </a:buClr>
            </a:pPr>
            <a:r>
              <a:rPr lang="en-US" dirty="0"/>
              <a:t>The objective of an EOC is reaching deactivation, because it indicates that the public health threat has been stabilized.</a:t>
            </a:r>
          </a:p>
          <a:p>
            <a:pPr marL="0" indent="0">
              <a:buClr>
                <a:srgbClr val="006A71"/>
              </a:buCl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079866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EOC Deactivation Indicators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During the response phase there will be indicators that encourage the transition to long-term recovery activities (i.e., program management, surveillance, risk communication). </a:t>
            </a:r>
          </a:p>
          <a:p>
            <a:pPr>
              <a:buClr>
                <a:srgbClr val="006A71"/>
              </a:buClr>
            </a:pPr>
            <a:r>
              <a:rPr lang="en-US" dirty="0"/>
              <a:t>For COVID-19, some indicators might be: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Multi-department involvement is no longer required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Outbreak is limited to a few areas and low numbers of new cases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All cases are linked to known transmission chains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Outbreak is no longer considered a public health threat</a:t>
            </a:r>
          </a:p>
          <a:p>
            <a:pPr>
              <a:buClr>
                <a:srgbClr val="006A71"/>
              </a:buClr>
            </a:pPr>
            <a:endParaRPr lang="en-US" dirty="0"/>
          </a:p>
          <a:p>
            <a:pPr marL="0" indent="0">
              <a:buClr>
                <a:srgbClr val="006A71"/>
              </a:buClr>
              <a:buNone/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103177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EOC Transition to Recovery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950" dirty="0"/>
              <a:t>Transitioning from response to recovery requires an EOC deactivation plan that will guide recovery operations on an orderly basis. </a:t>
            </a:r>
          </a:p>
          <a:p>
            <a:pPr>
              <a:buClr>
                <a:srgbClr val="006A71"/>
              </a:buClr>
            </a:pPr>
            <a:r>
              <a:rPr lang="en-US" sz="1950" dirty="0"/>
              <a:t>The following actions will guide the transition (continued on the next slide):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Identifying key activities that must be sustained while the COVID-19 outbreak lasts, including the divisions to manage the activities going forward (i.e., after the EOC is deactivated). 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Incident specific initiatives started as part of the response should be shifted to mitigation and prevention programs for continuation. </a:t>
            </a:r>
          </a:p>
          <a:p>
            <a:pPr>
              <a:buClr>
                <a:srgbClr val="006A71"/>
              </a:buClr>
            </a:pPr>
            <a:endParaRPr lang="en-US" sz="1950" dirty="0"/>
          </a:p>
          <a:p>
            <a:pPr marL="0" indent="0">
              <a:buClr>
                <a:srgbClr val="006A71"/>
              </a:buClr>
              <a:buNone/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160862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EOC Transition to Recovery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014497"/>
            <a:ext cx="8158294" cy="3341688"/>
          </a:xfrm>
        </p:spPr>
        <p:txBody>
          <a:bodyPr/>
          <a:lstStyle/>
          <a:p>
            <a:pPr marL="457200" lvl="1" indent="0">
              <a:buClr>
                <a:srgbClr val="006A71"/>
              </a:buClr>
              <a:buNone/>
            </a:pPr>
            <a:r>
              <a:rPr lang="en-US" sz="1950" dirty="0"/>
              <a:t>(Continued from the previous slide)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Recover from interruptions in the supply chain (personal protective equipment (PPE), testing supplies, etc.) and normalize standardized operating procedures (SOPs). 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Resources and equipment made available for the response must be accounted for and returned. </a:t>
            </a:r>
          </a:p>
          <a:p>
            <a:pPr lvl="2">
              <a:buClr>
                <a:srgbClr val="006A71"/>
              </a:buClr>
            </a:pPr>
            <a:r>
              <a:rPr lang="en-US" sz="1950" dirty="0"/>
              <a:t>This includes the return of deployed personnel to their pre-incident responsibilities and duty stations. </a:t>
            </a:r>
          </a:p>
          <a:p>
            <a:pPr lvl="1">
              <a:buClr>
                <a:srgbClr val="006A71"/>
              </a:buClr>
            </a:pPr>
            <a:r>
              <a:rPr lang="en-US" sz="1950" dirty="0"/>
              <a:t>Financial accounts created for the COVID-19 incident must be finalized and closed. 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sz="1950" dirty="0"/>
          </a:p>
          <a:p>
            <a:pPr lvl="1">
              <a:buClr>
                <a:srgbClr val="006A71"/>
              </a:buClr>
            </a:pPr>
            <a:endParaRPr lang="en-US" sz="1950" dirty="0"/>
          </a:p>
          <a:p>
            <a:pPr>
              <a:buClr>
                <a:srgbClr val="006A71"/>
              </a:buClr>
            </a:pPr>
            <a:endParaRPr lang="en-US" sz="1950" dirty="0"/>
          </a:p>
          <a:p>
            <a:pPr marL="0" indent="0">
              <a:buClr>
                <a:srgbClr val="006A71"/>
              </a:buClr>
              <a:buNone/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734911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00906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WHO (2018) </a:t>
            </a:r>
            <a:r>
              <a:rPr lang="en-US" i="1" dirty="0"/>
              <a:t>Handbook for Developing a Public Health Emergency Operations Centre. </a:t>
            </a:r>
            <a:r>
              <a:rPr lang="en-US" dirty="0">
                <a:hlinkClick r:id="rId3"/>
              </a:rPr>
              <a:t>https://apps.who.int/iris/bitstream/handle/10665/277191/9789241515122-eng.pdf?sequence=1</a:t>
            </a:r>
            <a:endParaRPr lang="en-US" dirty="0"/>
          </a:p>
          <a:p>
            <a:pPr>
              <a:buClr>
                <a:srgbClr val="006A71"/>
              </a:buClr>
            </a:pPr>
            <a:r>
              <a:rPr lang="en-US" dirty="0"/>
              <a:t>WHO (2015) </a:t>
            </a:r>
            <a:r>
              <a:rPr lang="en-US" i="1" dirty="0"/>
              <a:t>Framework for Public Health Emergency </a:t>
            </a:r>
            <a:r>
              <a:rPr lang="en-US" i="1"/>
              <a:t>Operations Centre</a:t>
            </a:r>
            <a:r>
              <a:rPr lang="en-US"/>
              <a:t>. </a:t>
            </a:r>
            <a:r>
              <a:rPr lang="en-US" dirty="0">
                <a:hlinkClick r:id="rId4"/>
              </a:rPr>
              <a:t>https://www.who.int/publications/i/item/framework-for-a-public-health-emergency-operations-centre</a:t>
            </a:r>
            <a:endParaRPr lang="en-US" dirty="0"/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374905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3301215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aster">
  <a:themeElements>
    <a:clrScheme name="Custom 2">
      <a:dk1>
        <a:srgbClr val="0F56DC"/>
      </a:dk1>
      <a:lt1>
        <a:srgbClr val="FFC000"/>
      </a:lt1>
      <a:dk2>
        <a:srgbClr val="FFFFFF"/>
      </a:dk2>
      <a:lt2>
        <a:srgbClr val="FFFFFF"/>
      </a:lt2>
      <a:accent1>
        <a:srgbClr val="4983F2"/>
      </a:accent1>
      <a:accent2>
        <a:srgbClr val="007D57"/>
      </a:accent2>
      <a:accent3>
        <a:srgbClr val="9A3B26"/>
      </a:accent3>
      <a:accent4>
        <a:srgbClr val="7F7F7F"/>
      </a:accent4>
      <a:accent5>
        <a:srgbClr val="0F56DC"/>
      </a:accent5>
      <a:accent6>
        <a:srgbClr val="002060"/>
      </a:accent6>
      <a:hlink>
        <a:srgbClr val="0F56DC"/>
      </a:hlink>
      <a:folHlink>
        <a:srgbClr val="3077FF"/>
      </a:folHlink>
    </a:clrScheme>
    <a:fontScheme name="CDC Myriad Web Pro">
      <a:majorFont>
        <a:latin typeface="Myriad Web Pro"/>
        <a:ea typeface=""/>
        <a:cs typeface=""/>
      </a:majorFont>
      <a:minorFont>
        <a:latin typeface="Myriad Web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000000"/>
            </a:solidFill>
            <a:latin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263BB87ED693489DF545C68D111AB5" ma:contentTypeVersion="18" ma:contentTypeDescription="Create a new document." ma:contentTypeScope="" ma:versionID="1bb985614d6d5f242178b3d6c763e8e5">
  <xsd:schema xmlns:xsd="http://www.w3.org/2001/XMLSchema" xmlns:xs="http://www.w3.org/2001/XMLSchema" xmlns:p="http://schemas.microsoft.com/office/2006/metadata/properties" xmlns:ns1="http://schemas.microsoft.com/sharepoint/v3" xmlns:ns2="52ff0146-47b4-4d51-8c1c-03266fcd63a2" xmlns:ns3="cd03f174-a395-49eb-8ee9-8d943e22f40d" targetNamespace="http://schemas.microsoft.com/office/2006/metadata/properties" ma:root="true" ma:fieldsID="f1d289979c5f6198047010f839de2e29" ns1:_="" ns2:_="" ns3:_="">
    <xsd:import namespace="http://schemas.microsoft.com/sharepoint/v3"/>
    <xsd:import namespace="52ff0146-47b4-4d51-8c1c-03266fcd63a2"/>
    <xsd:import namespace="cd03f174-a395-49eb-8ee9-8d943e22f4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2:Status" minOccurs="0"/>
                <xsd:element ref="ns2:_x0070_n49" minOccurs="0"/>
                <xsd:element ref="ns3:TaxKeywordTaxHTField" minOccurs="0"/>
                <xsd:element ref="ns3:TaxCatchAll" minOccurs="0"/>
                <xsd:element ref="ns2:Catc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ff0146-47b4-4d51-8c1c-03266fcd63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Status" ma:index="20" nillable="true" ma:displayName="Status" ma:default="Draft" ma:format="Dropdown" ma:internalName="Status">
      <xsd:simpleType>
        <xsd:restriction base="dms:Choice">
          <xsd:enumeration value="Draft"/>
          <xsd:enumeration value="Final"/>
        </xsd:restriction>
      </xsd:simpleType>
    </xsd:element>
    <xsd:element name="_x0070_n49" ma:index="21" nillable="true" ma:displayName="Person or Group" ma:list="UserInfo" ma:internalName="_x0070_n49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atch" ma:index="25" nillable="true" ma:displayName="Catch" ma:default="New Item" ma:internalName="Catch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03f174-a395-49eb-8ee9-8d943e22f40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3" nillable="true" ma:taxonomy="true" ma:internalName="TaxKeywordTaxHTField" ma:taxonomyFieldName="TaxKeyword" ma:displayName="Enterprise Keywords" ma:fieldId="{23f27201-bee3-471e-b2e7-b64fd8b7ca38}" ma:taxonomyMulti="true" ma:sspId="9353dbe8-8260-4ccf-8219-3d2995e6fa15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4" nillable="true" ma:displayName="Taxonomy Catch All Column" ma:hidden="true" ma:list="{a3280506-6cd4-40ea-8d11-c5017f6a7f66}" ma:internalName="TaxCatchAll" ma:showField="CatchAllData" ma:web="cd03f174-a395-49eb-8ee9-8d943e22f4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Catch xmlns="52ff0146-47b4-4d51-8c1c-03266fcd63a2">New Item</Catch>
    <TaxCatchAll xmlns="cd03f174-a395-49eb-8ee9-8d943e22f40d"/>
    <_ip_UnifiedCompliancePolicyProperties xmlns="http://schemas.microsoft.com/sharepoint/v3" xsi:nil="true"/>
    <Status xmlns="52ff0146-47b4-4d51-8c1c-03266fcd63a2">Draft</Status>
    <_x0070_n49 xmlns="52ff0146-47b4-4d51-8c1c-03266fcd63a2">
      <UserInfo>
        <DisplayName/>
        <AccountId xsi:nil="true"/>
        <AccountType/>
      </UserInfo>
    </_x0070_n49>
    <TaxKeywordTaxHTField xmlns="cd03f174-a395-49eb-8ee9-8d943e22f40d">
      <Terms xmlns="http://schemas.microsoft.com/office/infopath/2007/PartnerControls"/>
    </TaxKeywordTaxHTField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77032D4-11B9-469C-A821-69C99F7C11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2ff0146-47b4-4d51-8c1c-03266fcd63a2"/>
    <ds:schemaRef ds:uri="cd03f174-a395-49eb-8ee9-8d943e22f40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C1EED69-1140-472C-A4CE-95899EB62831}">
  <ds:schemaRefs>
    <ds:schemaRef ds:uri="http://purl.org/dc/elements/1.1/"/>
    <ds:schemaRef ds:uri="http://purl.org/dc/dcmitype/"/>
    <ds:schemaRef ds:uri="http://schemas.microsoft.com/office/infopath/2007/PartnerControls"/>
    <ds:schemaRef ds:uri="52ff0146-47b4-4d51-8c1c-03266fcd63a2"/>
    <ds:schemaRef ds:uri="http://schemas.microsoft.com/office/2006/metadata/properties"/>
    <ds:schemaRef ds:uri="http://schemas.microsoft.com/office/2006/documentManagement/types"/>
    <ds:schemaRef ds:uri="http://schemas.microsoft.com/sharepoint/v3"/>
    <ds:schemaRef ds:uri="http://purl.org/dc/terms/"/>
    <ds:schemaRef ds:uri="http://schemas.openxmlformats.org/package/2006/metadata/core-properties"/>
    <ds:schemaRef ds:uri="cd03f174-a395-49eb-8ee9-8d943e22f40d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1F9774B-38D7-4BDE-8639-79D86975ED6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5492</TotalTime>
  <Words>468</Words>
  <Application>Microsoft Macintosh PowerPoint</Application>
  <PresentationFormat>On-screen Show (16:9)</PresentationFormat>
  <Paragraphs>49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Calibri</vt:lpstr>
      <vt:lpstr>Wingdings</vt:lpstr>
      <vt:lpstr>Arial</vt:lpstr>
      <vt:lpstr>Courier New</vt:lpstr>
      <vt:lpstr>Myriad Web Pro</vt:lpstr>
      <vt:lpstr>Master</vt:lpstr>
      <vt:lpstr>Deactivating an Emergency Operations Center: COVID-19 Considerations</vt:lpstr>
      <vt:lpstr>Objectives</vt:lpstr>
      <vt:lpstr>EOC Deactivation</vt:lpstr>
      <vt:lpstr>EOC Deactivation</vt:lpstr>
      <vt:lpstr>EOC Deactivation Indicators</vt:lpstr>
      <vt:lpstr>EOC Transition to Recovery</vt:lpstr>
      <vt:lpstr>EOC Transition to Recovery</vt:lpstr>
      <vt:lpstr>References</vt:lpstr>
      <vt:lpstr>PowerPoint Presentation</vt:lpstr>
    </vt:vector>
  </TitlesOfParts>
  <Company>CDC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nCoV_template_PPT_GEN_PUB</dc:title>
  <dc:creator>Centers for Disease Control and Prevention</dc:creator>
  <cp:lastModifiedBy>Microsoft Office User</cp:lastModifiedBy>
  <cp:revision>432</cp:revision>
  <dcterms:created xsi:type="dcterms:W3CDTF">2011-03-17T17:43:16Z</dcterms:created>
  <dcterms:modified xsi:type="dcterms:W3CDTF">2021-08-08T04:31:09Z</dcterms:modified>
  <cp:category>GS Emergency Response</cp:category>
  <cp:contentStatus>CS 315114-A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  <property fmtid="{D5CDD505-2E9C-101B-9397-08002B2CF9AE}" pid="3" name="MSIP_Label_8af03ff0-41c5-4c41-b55e-fabb8fae94be_Enabled">
    <vt:lpwstr>True</vt:lpwstr>
  </property>
  <property fmtid="{D5CDD505-2E9C-101B-9397-08002B2CF9AE}" pid="4" name="MSIP_Label_8af03ff0-41c5-4c41-b55e-fabb8fae94be_SiteId">
    <vt:lpwstr>9ce70869-60db-44fd-abe8-d2767077fc8f</vt:lpwstr>
  </property>
  <property fmtid="{D5CDD505-2E9C-101B-9397-08002B2CF9AE}" pid="5" name="MSIP_Label_8af03ff0-41c5-4c41-b55e-fabb8fae94be_Owner">
    <vt:lpwstr>iwh2@cdc.gov</vt:lpwstr>
  </property>
  <property fmtid="{D5CDD505-2E9C-101B-9397-08002B2CF9AE}" pid="6" name="MSIP_Label_8af03ff0-41c5-4c41-b55e-fabb8fae94be_SetDate">
    <vt:lpwstr>2020-05-13T11:48:16.4330843Z</vt:lpwstr>
  </property>
  <property fmtid="{D5CDD505-2E9C-101B-9397-08002B2CF9AE}" pid="7" name="MSIP_Label_8af03ff0-41c5-4c41-b55e-fabb8fae94be_Name">
    <vt:lpwstr>Public</vt:lpwstr>
  </property>
  <property fmtid="{D5CDD505-2E9C-101B-9397-08002B2CF9AE}" pid="8" name="MSIP_Label_8af03ff0-41c5-4c41-b55e-fabb8fae94be_Application">
    <vt:lpwstr>Microsoft Azure Information Protection</vt:lpwstr>
  </property>
  <property fmtid="{D5CDD505-2E9C-101B-9397-08002B2CF9AE}" pid="9" name="MSIP_Label_8af03ff0-41c5-4c41-b55e-fabb8fae94be_ActionId">
    <vt:lpwstr>d740535d-eff5-4c0b-abd9-94bf992c01fe</vt:lpwstr>
  </property>
  <property fmtid="{D5CDD505-2E9C-101B-9397-08002B2CF9AE}" pid="10" name="MSIP_Label_8af03ff0-41c5-4c41-b55e-fabb8fae94be_Extended_MSFT_Method">
    <vt:lpwstr>Manual</vt:lpwstr>
  </property>
  <property fmtid="{D5CDD505-2E9C-101B-9397-08002B2CF9AE}" pid="11" name="Sensitivity">
    <vt:lpwstr>Public</vt:lpwstr>
  </property>
  <property fmtid="{D5CDD505-2E9C-101B-9397-08002B2CF9AE}" pid="12" name="ContentTypeId">
    <vt:lpwstr>0x010100BB263BB87ED693489DF545C68D111AB5</vt:lpwstr>
  </property>
  <property fmtid="{D5CDD505-2E9C-101B-9397-08002B2CF9AE}" pid="13" name="TaxKeyword">
    <vt:lpwstr/>
  </property>
</Properties>
</file>